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Nanum Gothic Bold" panose="020B0600000101010101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78" y="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699506" cy="10441719"/>
          </a:xfrm>
          <a:prstGeom prst="rect">
            <a:avLst/>
          </a:prstGeom>
          <a:solidFill>
            <a:srgbClr val="6249DA"/>
          </a:solidFill>
        </p:spPr>
      </p:sp>
      <p:sp>
        <p:nvSpPr>
          <p:cNvPr id="3" name="Freeform 3"/>
          <p:cNvSpPr/>
          <p:nvPr/>
        </p:nvSpPr>
        <p:spPr>
          <a:xfrm>
            <a:off x="847686" y="4921081"/>
            <a:ext cx="3830713" cy="3959394"/>
          </a:xfrm>
          <a:custGeom>
            <a:avLst/>
            <a:gdLst/>
            <a:ahLst/>
            <a:cxnLst/>
            <a:rect l="l" t="t" r="r" b="b"/>
            <a:pathLst>
              <a:path w="3830713" h="3959394">
                <a:moveTo>
                  <a:pt x="0" y="0"/>
                </a:moveTo>
                <a:lnTo>
                  <a:pt x="3830713" y="0"/>
                </a:lnTo>
                <a:lnTo>
                  <a:pt x="3830713" y="3959394"/>
                </a:lnTo>
                <a:lnTo>
                  <a:pt x="0" y="395939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805857">
            <a:off x="2510998" y="3897451"/>
            <a:ext cx="735623" cy="899844"/>
          </a:xfrm>
          <a:custGeom>
            <a:avLst/>
            <a:gdLst/>
            <a:ahLst/>
            <a:cxnLst/>
            <a:rect l="l" t="t" r="r" b="b"/>
            <a:pathLst>
              <a:path w="735623" h="899844">
                <a:moveTo>
                  <a:pt x="0" y="0"/>
                </a:moveTo>
                <a:lnTo>
                  <a:pt x="735622" y="0"/>
                </a:lnTo>
                <a:lnTo>
                  <a:pt x="735622" y="899844"/>
                </a:lnTo>
                <a:lnTo>
                  <a:pt x="0" y="89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937863" y="3109894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134758" y="4017985"/>
            <a:ext cx="8348188" cy="2405749"/>
            <a:chOff x="0" y="0"/>
            <a:chExt cx="11130917" cy="3207665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2"/>
              <a:ext cx="11130917" cy="1739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9"/>
                </a:lnSpc>
              </a:pPr>
              <a:r>
                <a:rPr lang="en-US" sz="8999">
                  <a:solidFill>
                    <a:srgbClr val="6249DA"/>
                  </a:solidFill>
                  <a:latin typeface="Nanum Gothic Bold"/>
                  <a:ea typeface="Nanum Gothic Bold"/>
                </a:rPr>
                <a:t>그룹웨어 + PMS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66782"/>
              <a:ext cx="11130917" cy="114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500"/>
                </a:lnSpc>
              </a:pPr>
              <a:r>
                <a:rPr lang="en-US" sz="2500">
                  <a:solidFill>
                    <a:srgbClr val="A6A3A3"/>
                  </a:solidFill>
                  <a:ea typeface="Nanum Gothic Bold"/>
                </a:rPr>
                <a:t>대덕인재개발원 최종프로젝트 발표</a:t>
              </a:r>
            </a:p>
            <a:p>
              <a:pPr algn="r">
                <a:lnSpc>
                  <a:spcPts val="3500"/>
                </a:lnSpc>
              </a:pPr>
              <a:r>
                <a:rPr lang="en-US" sz="2500">
                  <a:solidFill>
                    <a:srgbClr val="A6A3A3"/>
                  </a:solidFill>
                  <a:latin typeface="Nanum Gothic Bold"/>
                  <a:ea typeface="Nanum Gothic Bold"/>
                </a:rPr>
                <a:t>4조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35910" y="4507230"/>
            <a:ext cx="4399227" cy="4738370"/>
            <a:chOff x="0" y="0"/>
            <a:chExt cx="895542" cy="9645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5542" cy="964580"/>
            </a:xfrm>
            <a:custGeom>
              <a:avLst/>
              <a:gdLst/>
              <a:ahLst/>
              <a:cxnLst/>
              <a:rect l="l" t="t" r="r" b="b"/>
              <a:pathLst>
                <a:path w="895542" h="964580">
                  <a:moveTo>
                    <a:pt x="19358" y="0"/>
                  </a:moveTo>
                  <a:lnTo>
                    <a:pt x="876184" y="0"/>
                  </a:lnTo>
                  <a:cubicBezTo>
                    <a:pt x="886875" y="0"/>
                    <a:pt x="895542" y="8667"/>
                    <a:pt x="895542" y="19358"/>
                  </a:cubicBezTo>
                  <a:lnTo>
                    <a:pt x="895542" y="945222"/>
                  </a:lnTo>
                  <a:cubicBezTo>
                    <a:pt x="895542" y="950356"/>
                    <a:pt x="893502" y="955280"/>
                    <a:pt x="889872" y="958911"/>
                  </a:cubicBezTo>
                  <a:cubicBezTo>
                    <a:pt x="886242" y="962541"/>
                    <a:pt x="881318" y="964580"/>
                    <a:pt x="876184" y="964580"/>
                  </a:cubicBezTo>
                  <a:lnTo>
                    <a:pt x="19358" y="964580"/>
                  </a:lnTo>
                  <a:cubicBezTo>
                    <a:pt x="14224" y="964580"/>
                    <a:pt x="9300" y="962541"/>
                    <a:pt x="5670" y="958911"/>
                  </a:cubicBezTo>
                  <a:cubicBezTo>
                    <a:pt x="2040" y="955280"/>
                    <a:pt x="0" y="950356"/>
                    <a:pt x="0" y="945222"/>
                  </a:cubicBezTo>
                  <a:lnTo>
                    <a:pt x="0" y="19358"/>
                  </a:lnTo>
                  <a:cubicBezTo>
                    <a:pt x="0" y="14224"/>
                    <a:pt x="2040" y="9300"/>
                    <a:pt x="5670" y="5670"/>
                  </a:cubicBezTo>
                  <a:cubicBezTo>
                    <a:pt x="9300" y="2040"/>
                    <a:pt x="14224" y="0"/>
                    <a:pt x="19358" y="0"/>
                  </a:cubicBezTo>
                  <a:close/>
                </a:path>
              </a:pathLst>
            </a:custGeom>
            <a:solidFill>
              <a:srgbClr val="FFCE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95542" cy="99315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5E17EB"/>
                  </a:solidFill>
                  <a:ea typeface="Nanum Gothic Bold"/>
                </a:rPr>
                <a:t>직원정보관리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5E17EB"/>
                  </a:solidFill>
                  <a:ea typeface="Nanum Gothic Bold"/>
                </a:rPr>
                <a:t>전자결재관리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5E17EB"/>
                  </a:solidFill>
                  <a:ea typeface="Nanum Gothic Bold"/>
                </a:rPr>
                <a:t>프로젝트관리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5E17EB"/>
                  </a:solidFill>
                  <a:ea typeface="Nanum Gothic Bold"/>
                </a:rPr>
                <a:t>근태관리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5E17EB"/>
                  </a:solidFill>
                  <a:ea typeface="Nanum Gothic Bold"/>
                </a:rPr>
                <a:t>게시판관리</a:t>
              </a:r>
            </a:p>
            <a:p>
              <a:pPr algn="ctr">
                <a:lnSpc>
                  <a:spcPts val="2079"/>
                </a:lnSpc>
              </a:pPr>
              <a:r>
                <a:rPr lang="en-US" sz="1599">
                  <a:solidFill>
                    <a:srgbClr val="737373"/>
                  </a:solidFill>
                  <a:ea typeface="Nanum Gothic Bold"/>
                </a:rPr>
                <a:t>웹하드관리</a:t>
              </a:r>
            </a:p>
            <a:p>
              <a:pPr algn="ctr">
                <a:lnSpc>
                  <a:spcPts val="2079"/>
                </a:lnSpc>
              </a:pPr>
              <a:r>
                <a:rPr lang="en-US" sz="1599">
                  <a:solidFill>
                    <a:srgbClr val="737373"/>
                  </a:solidFill>
                  <a:ea typeface="Nanum Gothic Bold"/>
                </a:rPr>
                <a:t>자원관리</a:t>
              </a:r>
            </a:p>
            <a:p>
              <a:pPr algn="ctr">
                <a:lnSpc>
                  <a:spcPts val="2079"/>
                </a:lnSpc>
              </a:pPr>
              <a:r>
                <a:rPr lang="en-US" sz="1599">
                  <a:solidFill>
                    <a:srgbClr val="737373"/>
                  </a:solidFill>
                  <a:ea typeface="Nanum Gothic Bold"/>
                </a:rPr>
                <a:t>조직도관리</a:t>
              </a:r>
            </a:p>
            <a:p>
              <a:pPr algn="ctr">
                <a:lnSpc>
                  <a:spcPts val="2079"/>
                </a:lnSpc>
              </a:pPr>
              <a:r>
                <a:rPr lang="en-US" sz="1599">
                  <a:solidFill>
                    <a:srgbClr val="737373"/>
                  </a:solidFill>
                  <a:ea typeface="Nanum Gothic Bold"/>
                </a:rPr>
                <a:t>지표분석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694259">
            <a:off x="-1078132" y="7494286"/>
            <a:ext cx="4213664" cy="4113590"/>
          </a:xfrm>
          <a:custGeom>
            <a:avLst/>
            <a:gdLst/>
            <a:ahLst/>
            <a:cxnLst/>
            <a:rect l="l" t="t" r="r" b="b"/>
            <a:pathLst>
              <a:path w="4213664" h="4113590">
                <a:moveTo>
                  <a:pt x="0" y="0"/>
                </a:moveTo>
                <a:lnTo>
                  <a:pt x="4213664" y="0"/>
                </a:lnTo>
                <a:lnTo>
                  <a:pt x="4213664" y="4113589"/>
                </a:lnTo>
                <a:lnTo>
                  <a:pt x="0" y="411358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947695" y="4507230"/>
            <a:ext cx="4399227" cy="4738370"/>
            <a:chOff x="0" y="0"/>
            <a:chExt cx="895542" cy="9645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5542" cy="964580"/>
            </a:xfrm>
            <a:custGeom>
              <a:avLst/>
              <a:gdLst/>
              <a:ahLst/>
              <a:cxnLst/>
              <a:rect l="l" t="t" r="r" b="b"/>
              <a:pathLst>
                <a:path w="895542" h="964580">
                  <a:moveTo>
                    <a:pt x="19358" y="0"/>
                  </a:moveTo>
                  <a:lnTo>
                    <a:pt x="876184" y="0"/>
                  </a:lnTo>
                  <a:cubicBezTo>
                    <a:pt x="886875" y="0"/>
                    <a:pt x="895542" y="8667"/>
                    <a:pt x="895542" y="19358"/>
                  </a:cubicBezTo>
                  <a:lnTo>
                    <a:pt x="895542" y="945222"/>
                  </a:lnTo>
                  <a:cubicBezTo>
                    <a:pt x="895542" y="950356"/>
                    <a:pt x="893502" y="955280"/>
                    <a:pt x="889872" y="958911"/>
                  </a:cubicBezTo>
                  <a:cubicBezTo>
                    <a:pt x="886242" y="962541"/>
                    <a:pt x="881318" y="964580"/>
                    <a:pt x="876184" y="964580"/>
                  </a:cubicBezTo>
                  <a:lnTo>
                    <a:pt x="19358" y="964580"/>
                  </a:lnTo>
                  <a:cubicBezTo>
                    <a:pt x="14224" y="964580"/>
                    <a:pt x="9300" y="962541"/>
                    <a:pt x="5670" y="958911"/>
                  </a:cubicBezTo>
                  <a:cubicBezTo>
                    <a:pt x="2040" y="955280"/>
                    <a:pt x="0" y="950356"/>
                    <a:pt x="0" y="945222"/>
                  </a:cubicBezTo>
                  <a:lnTo>
                    <a:pt x="0" y="19358"/>
                  </a:lnTo>
                  <a:cubicBezTo>
                    <a:pt x="0" y="14224"/>
                    <a:pt x="2040" y="9300"/>
                    <a:pt x="5670" y="5670"/>
                  </a:cubicBezTo>
                  <a:cubicBezTo>
                    <a:pt x="9300" y="2040"/>
                    <a:pt x="14224" y="0"/>
                    <a:pt x="19358" y="0"/>
                  </a:cubicBezTo>
                  <a:close/>
                </a:path>
              </a:pathLst>
            </a:custGeom>
            <a:solidFill>
              <a:srgbClr val="FFCEC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95542" cy="99315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5E17EB"/>
                  </a:solidFill>
                  <a:ea typeface="Nanum Gothic Bold"/>
                </a:rPr>
                <a:t>전자결재</a:t>
              </a:r>
            </a:p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5E17EB"/>
                  </a:solidFill>
                  <a:ea typeface="Nanum Gothic Bold"/>
                </a:rPr>
                <a:t>프로젝트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5E17EB"/>
                  </a:solidFill>
                  <a:ea typeface="Nanum Gothic Bold"/>
                </a:rPr>
                <a:t>근태현황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5E17EB"/>
                  </a:solidFill>
                  <a:ea typeface="Nanum Gothic Bold"/>
                </a:rPr>
                <a:t>자원예약</a:t>
              </a:r>
            </a:p>
            <a:p>
              <a:pPr algn="ctr">
                <a:lnSpc>
                  <a:spcPts val="2079"/>
                </a:lnSpc>
              </a:pPr>
              <a:r>
                <a:rPr lang="en-US" sz="1599">
                  <a:solidFill>
                    <a:srgbClr val="737373"/>
                  </a:solidFill>
                  <a:ea typeface="Nanum Gothic Bold"/>
                </a:rPr>
                <a:t>메일</a:t>
              </a:r>
            </a:p>
            <a:p>
              <a:pPr algn="ctr">
                <a:lnSpc>
                  <a:spcPts val="2079"/>
                </a:lnSpc>
              </a:pPr>
              <a:r>
                <a:rPr lang="en-US" sz="1599">
                  <a:solidFill>
                    <a:srgbClr val="737373"/>
                  </a:solidFill>
                  <a:ea typeface="Nanum Gothic Bold"/>
                </a:rPr>
                <a:t>메신져</a:t>
              </a:r>
            </a:p>
            <a:p>
              <a:pPr algn="ctr">
                <a:lnSpc>
                  <a:spcPts val="2079"/>
                </a:lnSpc>
              </a:pPr>
              <a:r>
                <a:rPr lang="en-US" sz="1599">
                  <a:solidFill>
                    <a:srgbClr val="737373"/>
                  </a:solidFill>
                  <a:ea typeface="Nanum Gothic Bold"/>
                </a:rPr>
                <a:t>일정</a:t>
              </a:r>
            </a:p>
            <a:p>
              <a:pPr algn="ctr">
                <a:lnSpc>
                  <a:spcPts val="2079"/>
                </a:lnSpc>
              </a:pPr>
              <a:r>
                <a:rPr lang="en-US" sz="1599">
                  <a:solidFill>
                    <a:srgbClr val="737373"/>
                  </a:solidFill>
                  <a:ea typeface="Nanum Gothic Bold"/>
                </a:rPr>
                <a:t>사내게시판</a:t>
              </a:r>
            </a:p>
            <a:p>
              <a:pPr algn="ctr">
                <a:lnSpc>
                  <a:spcPts val="2079"/>
                </a:lnSpc>
              </a:pPr>
              <a:r>
                <a:rPr lang="en-US" sz="1599">
                  <a:solidFill>
                    <a:srgbClr val="737373"/>
                  </a:solidFill>
                  <a:ea typeface="Nanum Gothic Bold"/>
                </a:rPr>
                <a:t>웹하드</a:t>
              </a:r>
            </a:p>
            <a:p>
              <a:pPr algn="ctr">
                <a:lnSpc>
                  <a:spcPts val="2079"/>
                </a:lnSpc>
              </a:pPr>
              <a:r>
                <a:rPr lang="en-US" sz="1599">
                  <a:solidFill>
                    <a:srgbClr val="737373"/>
                  </a:solidFill>
                  <a:ea typeface="Nanum Gothic Bold"/>
                </a:rPr>
                <a:t>마이페이지</a:t>
              </a:r>
            </a:p>
            <a:p>
              <a:pPr algn="ctr">
                <a:lnSpc>
                  <a:spcPts val="2080"/>
                </a:lnSpc>
              </a:pPr>
              <a:endParaRPr lang="en-US" sz="1599">
                <a:solidFill>
                  <a:srgbClr val="737373"/>
                </a:solidFill>
                <a:ea typeface="Nanum Gothic Bold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05586" y="2136279"/>
            <a:ext cx="1052297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4F4F4"/>
                </a:solidFill>
                <a:ea typeface="Nanum Gothic Bold"/>
              </a:rPr>
              <a:t>주요기능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1028700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947695" y="3407374"/>
            <a:ext cx="4399227" cy="806450"/>
            <a:chOff x="0" y="0"/>
            <a:chExt cx="895542" cy="1641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95542" cy="164167"/>
            </a:xfrm>
            <a:custGeom>
              <a:avLst/>
              <a:gdLst/>
              <a:ahLst/>
              <a:cxnLst/>
              <a:rect l="l" t="t" r="r" b="b"/>
              <a:pathLst>
                <a:path w="895542" h="164167">
                  <a:moveTo>
                    <a:pt x="19358" y="0"/>
                  </a:moveTo>
                  <a:lnTo>
                    <a:pt x="876184" y="0"/>
                  </a:lnTo>
                  <a:cubicBezTo>
                    <a:pt x="886875" y="0"/>
                    <a:pt x="895542" y="8667"/>
                    <a:pt x="895542" y="19358"/>
                  </a:cubicBezTo>
                  <a:lnTo>
                    <a:pt x="895542" y="144809"/>
                  </a:lnTo>
                  <a:cubicBezTo>
                    <a:pt x="895542" y="149943"/>
                    <a:pt x="893502" y="154867"/>
                    <a:pt x="889872" y="158498"/>
                  </a:cubicBezTo>
                  <a:cubicBezTo>
                    <a:pt x="886242" y="162128"/>
                    <a:pt x="881318" y="164167"/>
                    <a:pt x="876184" y="164167"/>
                  </a:cubicBezTo>
                  <a:lnTo>
                    <a:pt x="19358" y="164167"/>
                  </a:lnTo>
                  <a:cubicBezTo>
                    <a:pt x="14224" y="164167"/>
                    <a:pt x="9300" y="162128"/>
                    <a:pt x="5670" y="158498"/>
                  </a:cubicBezTo>
                  <a:cubicBezTo>
                    <a:pt x="2040" y="154867"/>
                    <a:pt x="0" y="149943"/>
                    <a:pt x="0" y="144809"/>
                  </a:cubicBezTo>
                  <a:lnTo>
                    <a:pt x="0" y="19358"/>
                  </a:lnTo>
                  <a:cubicBezTo>
                    <a:pt x="0" y="14224"/>
                    <a:pt x="2040" y="9300"/>
                    <a:pt x="5670" y="5670"/>
                  </a:cubicBezTo>
                  <a:cubicBezTo>
                    <a:pt x="9300" y="2040"/>
                    <a:pt x="14224" y="0"/>
                    <a:pt x="19358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95542" cy="19274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1F264D"/>
                  </a:solidFill>
                  <a:ea typeface="Nanum Gothic Bold"/>
                </a:rPr>
                <a:t>직원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35910" y="3407374"/>
            <a:ext cx="4399227" cy="806450"/>
            <a:chOff x="0" y="0"/>
            <a:chExt cx="895542" cy="1641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95542" cy="164167"/>
            </a:xfrm>
            <a:custGeom>
              <a:avLst/>
              <a:gdLst/>
              <a:ahLst/>
              <a:cxnLst/>
              <a:rect l="l" t="t" r="r" b="b"/>
              <a:pathLst>
                <a:path w="895542" h="164167">
                  <a:moveTo>
                    <a:pt x="19358" y="0"/>
                  </a:moveTo>
                  <a:lnTo>
                    <a:pt x="876184" y="0"/>
                  </a:lnTo>
                  <a:cubicBezTo>
                    <a:pt x="886875" y="0"/>
                    <a:pt x="895542" y="8667"/>
                    <a:pt x="895542" y="19358"/>
                  </a:cubicBezTo>
                  <a:lnTo>
                    <a:pt x="895542" y="144809"/>
                  </a:lnTo>
                  <a:cubicBezTo>
                    <a:pt x="895542" y="149943"/>
                    <a:pt x="893502" y="154867"/>
                    <a:pt x="889872" y="158498"/>
                  </a:cubicBezTo>
                  <a:cubicBezTo>
                    <a:pt x="886242" y="162128"/>
                    <a:pt x="881318" y="164167"/>
                    <a:pt x="876184" y="164167"/>
                  </a:cubicBezTo>
                  <a:lnTo>
                    <a:pt x="19358" y="164167"/>
                  </a:lnTo>
                  <a:cubicBezTo>
                    <a:pt x="14224" y="164167"/>
                    <a:pt x="9300" y="162128"/>
                    <a:pt x="5670" y="158498"/>
                  </a:cubicBezTo>
                  <a:cubicBezTo>
                    <a:pt x="2040" y="154867"/>
                    <a:pt x="0" y="149943"/>
                    <a:pt x="0" y="144809"/>
                  </a:cubicBezTo>
                  <a:lnTo>
                    <a:pt x="0" y="19358"/>
                  </a:lnTo>
                  <a:cubicBezTo>
                    <a:pt x="0" y="14224"/>
                    <a:pt x="2040" y="9300"/>
                    <a:pt x="5670" y="5670"/>
                  </a:cubicBezTo>
                  <a:cubicBezTo>
                    <a:pt x="9300" y="2040"/>
                    <a:pt x="14224" y="0"/>
                    <a:pt x="19358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95542" cy="19274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1F264D"/>
                  </a:solidFill>
                  <a:ea typeface="Nanum Gothic Bold"/>
                </a:rPr>
                <a:t>관리자</a:t>
              </a:r>
            </a:p>
          </p:txBody>
        </p:sp>
      </p:grpSp>
      <p:sp>
        <p:nvSpPr>
          <p:cNvPr id="17" name="Freeform 17"/>
          <p:cNvSpPr/>
          <p:nvPr/>
        </p:nvSpPr>
        <p:spPr>
          <a:xfrm rot="-694259">
            <a:off x="15560162" y="-1300828"/>
            <a:ext cx="4213664" cy="4113590"/>
          </a:xfrm>
          <a:custGeom>
            <a:avLst/>
            <a:gdLst/>
            <a:ahLst/>
            <a:cxnLst/>
            <a:rect l="l" t="t" r="r" b="b"/>
            <a:pathLst>
              <a:path w="4213664" h="4113590">
                <a:moveTo>
                  <a:pt x="0" y="0"/>
                </a:moveTo>
                <a:lnTo>
                  <a:pt x="4213664" y="0"/>
                </a:lnTo>
                <a:lnTo>
                  <a:pt x="4213664" y="4113590"/>
                </a:lnTo>
                <a:lnTo>
                  <a:pt x="0" y="411359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898914"/>
            <a:ext cx="9404055" cy="4439507"/>
          </a:xfrm>
          <a:custGeom>
            <a:avLst/>
            <a:gdLst/>
            <a:ahLst/>
            <a:cxnLst/>
            <a:rect l="l" t="t" r="r" b="b"/>
            <a:pathLst>
              <a:path w="9404055" h="4439507">
                <a:moveTo>
                  <a:pt x="0" y="0"/>
                </a:moveTo>
                <a:lnTo>
                  <a:pt x="9404055" y="0"/>
                </a:lnTo>
                <a:lnTo>
                  <a:pt x="9404055" y="4439507"/>
                </a:lnTo>
                <a:lnTo>
                  <a:pt x="0" y="443950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999242" y="4988190"/>
            <a:ext cx="9260058" cy="4270110"/>
          </a:xfrm>
          <a:custGeom>
            <a:avLst/>
            <a:gdLst/>
            <a:ahLst/>
            <a:cxnLst/>
            <a:rect l="l" t="t" r="r" b="b"/>
            <a:pathLst>
              <a:path w="9260058" h="4270110">
                <a:moveTo>
                  <a:pt x="0" y="0"/>
                </a:moveTo>
                <a:lnTo>
                  <a:pt x="9260058" y="0"/>
                </a:lnTo>
                <a:lnTo>
                  <a:pt x="9260058" y="4270110"/>
                </a:lnTo>
                <a:lnTo>
                  <a:pt x="0" y="427011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09650"/>
            <a:ext cx="718384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F264D"/>
                </a:solidFill>
                <a:ea typeface="Nanum Gothic Bold"/>
              </a:rPr>
              <a:t>요구사항정의서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72483" y="2191233"/>
            <a:ext cx="13343034" cy="6666535"/>
          </a:xfrm>
          <a:custGeom>
            <a:avLst/>
            <a:gdLst/>
            <a:ahLst/>
            <a:cxnLst/>
            <a:rect l="l" t="t" r="r" b="b"/>
            <a:pathLst>
              <a:path w="13343034" h="6666535">
                <a:moveTo>
                  <a:pt x="0" y="0"/>
                </a:moveTo>
                <a:lnTo>
                  <a:pt x="13343034" y="0"/>
                </a:lnTo>
                <a:lnTo>
                  <a:pt x="13343034" y="6666534"/>
                </a:lnTo>
                <a:lnTo>
                  <a:pt x="0" y="666653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09650"/>
            <a:ext cx="718384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F264D"/>
                </a:solidFill>
                <a:latin typeface="Nanum Gothic Bold"/>
                <a:ea typeface="Nanum Gothic Bold"/>
              </a:rPr>
              <a:t>UseCase - 직원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64766" y="2157881"/>
            <a:ext cx="8958469" cy="6733239"/>
          </a:xfrm>
          <a:custGeom>
            <a:avLst/>
            <a:gdLst/>
            <a:ahLst/>
            <a:cxnLst/>
            <a:rect l="l" t="t" r="r" b="b"/>
            <a:pathLst>
              <a:path w="8958469" h="6733239">
                <a:moveTo>
                  <a:pt x="0" y="0"/>
                </a:moveTo>
                <a:lnTo>
                  <a:pt x="8958468" y="0"/>
                </a:lnTo>
                <a:lnTo>
                  <a:pt x="8958468" y="6733238"/>
                </a:lnTo>
                <a:lnTo>
                  <a:pt x="0" y="6733238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09650"/>
            <a:ext cx="718384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F264D"/>
                </a:solidFill>
                <a:latin typeface="Nanum Gothic Bold"/>
                <a:ea typeface="Nanum Gothic Bold"/>
              </a:rPr>
              <a:t>UseCase - 관리자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8405">
            <a:off x="-895089" y="-59930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2"/>
                </a:lnTo>
                <a:lnTo>
                  <a:pt x="0" y="325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8575" y="7762365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3029008" y="0"/>
                </a:moveTo>
                <a:lnTo>
                  <a:pt x="0" y="0"/>
                </a:lnTo>
                <a:lnTo>
                  <a:pt x="0" y="2854841"/>
                </a:lnTo>
                <a:lnTo>
                  <a:pt x="3029008" y="2854841"/>
                </a:lnTo>
                <a:lnTo>
                  <a:pt x="3029008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4917" y="4161817"/>
            <a:ext cx="12378166" cy="2430673"/>
            <a:chOff x="0" y="0"/>
            <a:chExt cx="16504221" cy="324089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504221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4F4F4"/>
                  </a:solidFill>
                  <a:ea typeface="Nanum Gothic Bold"/>
                </a:rPr>
                <a:t>개발환경 및 특이기술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84214"/>
              <a:ext cx="16504221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8947061">
            <a:off x="14974821" y="-589816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0" y="0"/>
                </a:moveTo>
                <a:lnTo>
                  <a:pt x="3029009" y="0"/>
                </a:lnTo>
                <a:lnTo>
                  <a:pt x="3029009" y="2854840"/>
                </a:lnTo>
                <a:lnTo>
                  <a:pt x="0" y="285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88785">
            <a:off x="15526011" y="768458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3"/>
                </a:lnTo>
                <a:lnTo>
                  <a:pt x="0" y="325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44909" y="2931767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3529" y="1923471"/>
            <a:ext cx="15240943" cy="6954437"/>
          </a:xfrm>
          <a:custGeom>
            <a:avLst/>
            <a:gdLst/>
            <a:ahLst/>
            <a:cxnLst/>
            <a:rect l="l" t="t" r="r" b="b"/>
            <a:pathLst>
              <a:path w="15240943" h="6954437">
                <a:moveTo>
                  <a:pt x="0" y="0"/>
                </a:moveTo>
                <a:lnTo>
                  <a:pt x="15240942" y="0"/>
                </a:lnTo>
                <a:lnTo>
                  <a:pt x="15240942" y="6954437"/>
                </a:lnTo>
                <a:lnTo>
                  <a:pt x="0" y="695443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09650"/>
            <a:ext cx="718384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F264D"/>
                </a:solidFill>
                <a:ea typeface="Nanum Gothic Bold"/>
              </a:rPr>
              <a:t>개발환경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29098" y="1760629"/>
            <a:ext cx="10029803" cy="7242253"/>
          </a:xfrm>
          <a:custGeom>
            <a:avLst/>
            <a:gdLst/>
            <a:ahLst/>
            <a:cxnLst/>
            <a:rect l="l" t="t" r="r" b="b"/>
            <a:pathLst>
              <a:path w="10029803" h="7242253">
                <a:moveTo>
                  <a:pt x="0" y="0"/>
                </a:moveTo>
                <a:lnTo>
                  <a:pt x="10029804" y="0"/>
                </a:lnTo>
                <a:lnTo>
                  <a:pt x="10029804" y="7242253"/>
                </a:lnTo>
                <a:lnTo>
                  <a:pt x="0" y="724225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09650"/>
            <a:ext cx="718384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F264D"/>
                </a:solidFill>
                <a:ea typeface="Nanum Gothic Bold"/>
              </a:rPr>
              <a:t>특이기술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8405">
            <a:off x="-895089" y="-59930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2"/>
                </a:lnTo>
                <a:lnTo>
                  <a:pt x="0" y="325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8575" y="7762365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3029008" y="0"/>
                </a:moveTo>
                <a:lnTo>
                  <a:pt x="0" y="0"/>
                </a:lnTo>
                <a:lnTo>
                  <a:pt x="0" y="2854841"/>
                </a:lnTo>
                <a:lnTo>
                  <a:pt x="3029008" y="2854841"/>
                </a:lnTo>
                <a:lnTo>
                  <a:pt x="3029008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4917" y="4161817"/>
            <a:ext cx="12378166" cy="2430673"/>
            <a:chOff x="0" y="0"/>
            <a:chExt cx="16504221" cy="324089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504221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4F4F4"/>
                  </a:solidFill>
                  <a:ea typeface="Nanum Gothic Bold"/>
                </a:rPr>
                <a:t>설계산출물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84214"/>
              <a:ext cx="16504221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8947061">
            <a:off x="14974821" y="-589816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0" y="0"/>
                </a:moveTo>
                <a:lnTo>
                  <a:pt x="3029009" y="0"/>
                </a:lnTo>
                <a:lnTo>
                  <a:pt x="3029009" y="2854840"/>
                </a:lnTo>
                <a:lnTo>
                  <a:pt x="0" y="285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88785">
            <a:off x="15526011" y="768458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3"/>
                </a:lnTo>
                <a:lnTo>
                  <a:pt x="0" y="325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44909" y="2931767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TextBox 3"/>
          <p:cNvSpPr txBox="1"/>
          <p:nvPr/>
        </p:nvSpPr>
        <p:spPr>
          <a:xfrm>
            <a:off x="0" y="4754309"/>
            <a:ext cx="487213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latin typeface="Nanum Gothic Bold"/>
                <a:ea typeface="Nanum Gothic Bold"/>
              </a:rPr>
              <a:t>물리/논리 ERD</a:t>
            </a:r>
          </a:p>
        </p:txBody>
      </p:sp>
      <p:sp>
        <p:nvSpPr>
          <p:cNvPr id="4" name="Freeform 4"/>
          <p:cNvSpPr/>
          <p:nvPr/>
        </p:nvSpPr>
        <p:spPr>
          <a:xfrm>
            <a:off x="736974" y="3638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280604" y="1185346"/>
            <a:ext cx="12622354" cy="8072954"/>
          </a:xfrm>
          <a:custGeom>
            <a:avLst/>
            <a:gdLst/>
            <a:ahLst/>
            <a:cxnLst/>
            <a:rect l="l" t="t" r="r" b="b"/>
            <a:pathLst>
              <a:path w="12622354" h="8072954">
                <a:moveTo>
                  <a:pt x="0" y="0"/>
                </a:moveTo>
                <a:lnTo>
                  <a:pt x="12622354" y="0"/>
                </a:lnTo>
                <a:lnTo>
                  <a:pt x="12622354" y="8072954"/>
                </a:lnTo>
                <a:lnTo>
                  <a:pt x="0" y="807295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736974" y="3257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4487609"/>
            <a:ext cx="487213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ea typeface="Nanum Gothic Bold"/>
              </a:rPr>
              <a:t>프로세스흐름도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4F4F4"/>
                </a:solidFill>
                <a:ea typeface="Nanum Gothic Bold"/>
              </a:rPr>
              <a:t>전자결재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892" y="1313335"/>
            <a:ext cx="12424508" cy="79698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795869" y="4645387"/>
            <a:ext cx="5270382" cy="4861927"/>
          </a:xfrm>
          <a:custGeom>
            <a:avLst/>
            <a:gdLst/>
            <a:ahLst/>
            <a:cxnLst/>
            <a:rect l="l" t="t" r="r" b="b"/>
            <a:pathLst>
              <a:path w="5270382" h="4861927">
                <a:moveTo>
                  <a:pt x="5270381" y="0"/>
                </a:moveTo>
                <a:lnTo>
                  <a:pt x="0" y="0"/>
                </a:lnTo>
                <a:lnTo>
                  <a:pt x="0" y="4861927"/>
                </a:lnTo>
                <a:lnTo>
                  <a:pt x="5270381" y="4861927"/>
                </a:lnTo>
                <a:lnTo>
                  <a:pt x="5270381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3718560"/>
          </a:xfrm>
          <a:prstGeom prst="rect">
            <a:avLst/>
          </a:prstGeom>
          <a:solidFill>
            <a:srgbClr val="FFCECE">
              <a:alpha val="69804"/>
            </a:srgbClr>
          </a:solidFill>
        </p:spPr>
      </p:sp>
      <p:sp>
        <p:nvSpPr>
          <p:cNvPr id="4" name="Freeform 4"/>
          <p:cNvSpPr/>
          <p:nvPr/>
        </p:nvSpPr>
        <p:spPr>
          <a:xfrm rot="-751690">
            <a:off x="10005500" y="-1231953"/>
            <a:ext cx="1751015" cy="2307763"/>
          </a:xfrm>
          <a:custGeom>
            <a:avLst/>
            <a:gdLst/>
            <a:ahLst/>
            <a:cxnLst/>
            <a:rect l="l" t="t" r="r" b="b"/>
            <a:pathLst>
              <a:path w="1751015" h="2307763">
                <a:moveTo>
                  <a:pt x="0" y="0"/>
                </a:moveTo>
                <a:lnTo>
                  <a:pt x="1751015" y="0"/>
                </a:lnTo>
                <a:lnTo>
                  <a:pt x="1751015" y="2307763"/>
                </a:lnTo>
                <a:lnTo>
                  <a:pt x="0" y="230776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219200"/>
            <a:ext cx="811530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>
                <a:solidFill>
                  <a:srgbClr val="1F264D"/>
                </a:solidFill>
                <a:ea typeface="Nanum Gothic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569187"/>
            <a:ext cx="6024896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8" lvl="1" indent="-356234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F264D"/>
                </a:solidFill>
                <a:ea typeface="Nanum Gothic Bold"/>
              </a:rPr>
              <a:t>프로젝트 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299392"/>
            <a:ext cx="6024896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2" lvl="1" indent="-356236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1F264D"/>
                </a:solidFill>
                <a:ea typeface="Nanum Gothic Bold"/>
              </a:rPr>
              <a:t>팀원소개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048692"/>
            <a:ext cx="6024896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2" lvl="1" indent="-356236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1F264D"/>
                </a:solidFill>
                <a:ea typeface="Nanum Gothic Bold"/>
              </a:rPr>
              <a:t>분석산출물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797992"/>
            <a:ext cx="6024896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2" lvl="1" indent="-356236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1F264D"/>
                </a:solidFill>
                <a:ea typeface="Nanum Gothic Bold"/>
              </a:rPr>
              <a:t>개발환경 및 특이기술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547292"/>
            <a:ext cx="6024896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2" lvl="1" indent="-356236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1F264D"/>
                </a:solidFill>
                <a:ea typeface="Nanum Gothic Bold"/>
              </a:rPr>
              <a:t>설계산출물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345977" y="461300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8296592"/>
            <a:ext cx="6024896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2" lvl="1" indent="-356236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1F264D"/>
                </a:solidFill>
                <a:latin typeface="Nanum Gothic Bold"/>
                <a:ea typeface="Nanum Gothic Bold"/>
              </a:rPr>
              <a:t>기능시연 및 QNA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065196"/>
            <a:ext cx="6024896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2" lvl="1" indent="-356236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1F264D"/>
                </a:solidFill>
                <a:ea typeface="Nanum Gothic Bold"/>
              </a:rPr>
              <a:t>소감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810968" y="2106839"/>
            <a:ext cx="2984900" cy="2787151"/>
          </a:xfrm>
          <a:custGeom>
            <a:avLst/>
            <a:gdLst/>
            <a:ahLst/>
            <a:cxnLst/>
            <a:rect l="l" t="t" r="r" b="b"/>
            <a:pathLst>
              <a:path w="2984900" h="2787151">
                <a:moveTo>
                  <a:pt x="0" y="0"/>
                </a:moveTo>
                <a:lnTo>
                  <a:pt x="2984901" y="0"/>
                </a:lnTo>
                <a:lnTo>
                  <a:pt x="2984901" y="2787151"/>
                </a:lnTo>
                <a:lnTo>
                  <a:pt x="0" y="2787151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736974" y="3257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4487609"/>
            <a:ext cx="487213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ea typeface="Nanum Gothic Bold"/>
              </a:rPr>
              <a:t>프로세스흐름도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4F4F4"/>
                </a:solidFill>
                <a:ea typeface="Nanum Gothic Bold"/>
              </a:rPr>
              <a:t>자원예약</a:t>
            </a:r>
          </a:p>
        </p:txBody>
      </p:sp>
      <p:sp>
        <p:nvSpPr>
          <p:cNvPr id="5" name="Freeform 5"/>
          <p:cNvSpPr/>
          <p:nvPr/>
        </p:nvSpPr>
        <p:spPr>
          <a:xfrm>
            <a:off x="5413861" y="1313335"/>
            <a:ext cx="12286105" cy="7901417"/>
          </a:xfrm>
          <a:custGeom>
            <a:avLst/>
            <a:gdLst/>
            <a:ahLst/>
            <a:cxnLst/>
            <a:rect l="l" t="t" r="r" b="b"/>
            <a:pathLst>
              <a:path w="12286105" h="7901417">
                <a:moveTo>
                  <a:pt x="0" y="0"/>
                </a:moveTo>
                <a:lnTo>
                  <a:pt x="12286105" y="0"/>
                </a:lnTo>
                <a:lnTo>
                  <a:pt x="12286105" y="7901418"/>
                </a:lnTo>
                <a:lnTo>
                  <a:pt x="0" y="7901418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736974" y="3257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4487609"/>
            <a:ext cx="487213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ea typeface="Nanum Gothic Bold"/>
              </a:rPr>
              <a:t>프로세스흐름도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4F4F4"/>
                </a:solidFill>
                <a:ea typeface="Nanum Gothic Bold"/>
              </a:rPr>
              <a:t>프로젝트관리</a:t>
            </a:r>
          </a:p>
        </p:txBody>
      </p:sp>
      <p:sp>
        <p:nvSpPr>
          <p:cNvPr id="5" name="Freeform 5"/>
          <p:cNvSpPr/>
          <p:nvPr/>
        </p:nvSpPr>
        <p:spPr>
          <a:xfrm>
            <a:off x="5474633" y="1313335"/>
            <a:ext cx="12225333" cy="7944965"/>
          </a:xfrm>
          <a:custGeom>
            <a:avLst/>
            <a:gdLst/>
            <a:ahLst/>
            <a:cxnLst/>
            <a:rect l="l" t="t" r="r" b="b"/>
            <a:pathLst>
              <a:path w="12225333" h="7944965">
                <a:moveTo>
                  <a:pt x="0" y="0"/>
                </a:moveTo>
                <a:lnTo>
                  <a:pt x="12225333" y="0"/>
                </a:lnTo>
                <a:lnTo>
                  <a:pt x="12225333" y="7944965"/>
                </a:lnTo>
                <a:lnTo>
                  <a:pt x="0" y="794496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736974" y="3257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46757" y="1400411"/>
            <a:ext cx="12451324" cy="7507898"/>
          </a:xfrm>
          <a:custGeom>
            <a:avLst/>
            <a:gdLst/>
            <a:ahLst/>
            <a:cxnLst/>
            <a:rect l="l" t="t" r="r" b="b"/>
            <a:pathLst>
              <a:path w="12451324" h="7507898">
                <a:moveTo>
                  <a:pt x="0" y="0"/>
                </a:moveTo>
                <a:lnTo>
                  <a:pt x="12451324" y="0"/>
                </a:lnTo>
                <a:lnTo>
                  <a:pt x="12451324" y="7507897"/>
                </a:lnTo>
                <a:lnTo>
                  <a:pt x="0" y="75078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4487609"/>
            <a:ext cx="487213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ea typeface="Nanum Gothic Bold"/>
              </a:rPr>
              <a:t>화면정의서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4F4F4"/>
                </a:solidFill>
                <a:ea typeface="Nanum Gothic Bold"/>
              </a:rPr>
              <a:t>전자결재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736974" y="3257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46757" y="1400411"/>
            <a:ext cx="12451324" cy="7543680"/>
          </a:xfrm>
          <a:custGeom>
            <a:avLst/>
            <a:gdLst/>
            <a:ahLst/>
            <a:cxnLst/>
            <a:rect l="l" t="t" r="r" b="b"/>
            <a:pathLst>
              <a:path w="12451324" h="7543680">
                <a:moveTo>
                  <a:pt x="0" y="0"/>
                </a:moveTo>
                <a:lnTo>
                  <a:pt x="12451324" y="0"/>
                </a:lnTo>
                <a:lnTo>
                  <a:pt x="12451324" y="7543680"/>
                </a:lnTo>
                <a:lnTo>
                  <a:pt x="0" y="754368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4487609"/>
            <a:ext cx="487213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ea typeface="Nanum Gothic Bold"/>
              </a:rPr>
              <a:t>화면정의서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4F4F4"/>
                </a:solidFill>
                <a:ea typeface="Nanum Gothic Bold"/>
              </a:rPr>
              <a:t>자원예약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736974" y="3257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46757" y="1400411"/>
            <a:ext cx="12451324" cy="7682992"/>
          </a:xfrm>
          <a:custGeom>
            <a:avLst/>
            <a:gdLst/>
            <a:ahLst/>
            <a:cxnLst/>
            <a:rect l="l" t="t" r="r" b="b"/>
            <a:pathLst>
              <a:path w="12451324" h="7682992">
                <a:moveTo>
                  <a:pt x="0" y="0"/>
                </a:moveTo>
                <a:lnTo>
                  <a:pt x="12451324" y="0"/>
                </a:lnTo>
                <a:lnTo>
                  <a:pt x="12451324" y="7682991"/>
                </a:lnTo>
                <a:lnTo>
                  <a:pt x="0" y="768299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4487609"/>
            <a:ext cx="487213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ea typeface="Nanum Gothic Bold"/>
              </a:rPr>
              <a:t>화면정의서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4F4F4"/>
                </a:solidFill>
                <a:ea typeface="Nanum Gothic Bold"/>
              </a:rPr>
              <a:t>프로젝트관리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736974" y="3257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4487609"/>
            <a:ext cx="487213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ea typeface="Nanum Gothic Bold"/>
              </a:rPr>
              <a:t>화면정의서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4F4F4"/>
                </a:solidFill>
                <a:ea typeface="Nanum Gothic Bold"/>
              </a:rPr>
              <a:t>프로젝트홈</a:t>
            </a:r>
          </a:p>
        </p:txBody>
      </p:sp>
      <p:sp>
        <p:nvSpPr>
          <p:cNvPr id="5" name="Freeform 5"/>
          <p:cNvSpPr/>
          <p:nvPr/>
        </p:nvSpPr>
        <p:spPr>
          <a:xfrm>
            <a:off x="5346757" y="1400411"/>
            <a:ext cx="12451324" cy="7608363"/>
          </a:xfrm>
          <a:custGeom>
            <a:avLst/>
            <a:gdLst/>
            <a:ahLst/>
            <a:cxnLst/>
            <a:rect l="l" t="t" r="r" b="b"/>
            <a:pathLst>
              <a:path w="12451324" h="7608363">
                <a:moveTo>
                  <a:pt x="0" y="0"/>
                </a:moveTo>
                <a:lnTo>
                  <a:pt x="12451324" y="0"/>
                </a:lnTo>
                <a:lnTo>
                  <a:pt x="12451324" y="7608362"/>
                </a:lnTo>
                <a:lnTo>
                  <a:pt x="0" y="760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8405">
            <a:off x="-895089" y="-59930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2"/>
                </a:lnTo>
                <a:lnTo>
                  <a:pt x="0" y="325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8575" y="7762365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3029008" y="0"/>
                </a:moveTo>
                <a:lnTo>
                  <a:pt x="0" y="0"/>
                </a:lnTo>
                <a:lnTo>
                  <a:pt x="0" y="2854841"/>
                </a:lnTo>
                <a:lnTo>
                  <a:pt x="3029008" y="2854841"/>
                </a:lnTo>
                <a:lnTo>
                  <a:pt x="3029008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947061">
            <a:off x="14974821" y="-589816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0" y="0"/>
                </a:moveTo>
                <a:lnTo>
                  <a:pt x="3029009" y="0"/>
                </a:lnTo>
                <a:lnTo>
                  <a:pt x="3029009" y="2854840"/>
                </a:lnTo>
                <a:lnTo>
                  <a:pt x="0" y="285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088785">
            <a:off x="15526011" y="768458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3"/>
                </a:lnTo>
                <a:lnTo>
                  <a:pt x="0" y="325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44909" y="2931767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954917" y="4161817"/>
            <a:ext cx="12378166" cy="2430673"/>
            <a:chOff x="0" y="0"/>
            <a:chExt cx="16504221" cy="3240897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6504221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4F4F4"/>
                  </a:solidFill>
                  <a:ea typeface="Nanum Gothic Bold"/>
                </a:rPr>
                <a:t>기능시연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684214"/>
              <a:ext cx="16504221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8016" y="7251054"/>
            <a:ext cx="18649922" cy="3035946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3735741" y="1766244"/>
            <a:ext cx="9948611" cy="7834531"/>
          </a:xfrm>
          <a:custGeom>
            <a:avLst/>
            <a:gdLst/>
            <a:ahLst/>
            <a:cxnLst/>
            <a:rect l="l" t="t" r="r" b="b"/>
            <a:pathLst>
              <a:path w="9948611" h="7834531">
                <a:moveTo>
                  <a:pt x="0" y="0"/>
                </a:moveTo>
                <a:lnTo>
                  <a:pt x="9948611" y="0"/>
                </a:lnTo>
                <a:lnTo>
                  <a:pt x="9948611" y="7834531"/>
                </a:lnTo>
                <a:lnTo>
                  <a:pt x="0" y="783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91460" y="5563296"/>
            <a:ext cx="1459625" cy="2806970"/>
          </a:xfrm>
          <a:custGeom>
            <a:avLst/>
            <a:gdLst/>
            <a:ahLst/>
            <a:cxnLst/>
            <a:rect l="l" t="t" r="r" b="b"/>
            <a:pathLst>
              <a:path w="1459625" h="2806970">
                <a:moveTo>
                  <a:pt x="0" y="0"/>
                </a:moveTo>
                <a:lnTo>
                  <a:pt x="1459625" y="0"/>
                </a:lnTo>
                <a:lnTo>
                  <a:pt x="1459625" y="2806970"/>
                </a:lnTo>
                <a:lnTo>
                  <a:pt x="0" y="280697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10694" y="2095993"/>
            <a:ext cx="7341556" cy="4500673"/>
          </a:xfrm>
          <a:custGeom>
            <a:avLst/>
            <a:gdLst/>
            <a:ahLst/>
            <a:cxnLst/>
            <a:rect l="l" t="t" r="r" b="b"/>
            <a:pathLst>
              <a:path w="7341556" h="4500673">
                <a:moveTo>
                  <a:pt x="0" y="0"/>
                </a:moveTo>
                <a:lnTo>
                  <a:pt x="7341555" y="0"/>
                </a:lnTo>
                <a:lnTo>
                  <a:pt x="7341555" y="4500673"/>
                </a:lnTo>
                <a:lnTo>
                  <a:pt x="0" y="450067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57262"/>
            <a:ext cx="7183842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5999">
                <a:solidFill>
                  <a:srgbClr val="1F264D"/>
                </a:solidFill>
                <a:ea typeface="Nanum Gothic Bold"/>
              </a:rPr>
              <a:t>기능시연</a:t>
            </a:r>
          </a:p>
        </p:txBody>
      </p:sp>
      <p:sp>
        <p:nvSpPr>
          <p:cNvPr id="7" name="Freeform 7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8405">
            <a:off x="-895089" y="-59930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2"/>
                </a:lnTo>
                <a:lnTo>
                  <a:pt x="0" y="325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8575" y="7762365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3029008" y="0"/>
                </a:moveTo>
                <a:lnTo>
                  <a:pt x="0" y="0"/>
                </a:lnTo>
                <a:lnTo>
                  <a:pt x="0" y="2854841"/>
                </a:lnTo>
                <a:lnTo>
                  <a:pt x="3029008" y="2854841"/>
                </a:lnTo>
                <a:lnTo>
                  <a:pt x="3029008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4917" y="4161817"/>
            <a:ext cx="12378166" cy="2430673"/>
            <a:chOff x="0" y="0"/>
            <a:chExt cx="16504221" cy="324089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504221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4F4F4"/>
                  </a:solidFill>
                  <a:latin typeface="Nanum Gothic Bold"/>
                </a:rPr>
                <a:t>QNA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84214"/>
              <a:ext cx="16504221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8947061">
            <a:off x="14974821" y="-589816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0" y="0"/>
                </a:moveTo>
                <a:lnTo>
                  <a:pt x="3029009" y="0"/>
                </a:lnTo>
                <a:lnTo>
                  <a:pt x="3029009" y="2854840"/>
                </a:lnTo>
                <a:lnTo>
                  <a:pt x="0" y="285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88785">
            <a:off x="15526011" y="768458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3"/>
                </a:lnTo>
                <a:lnTo>
                  <a:pt x="0" y="325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44909" y="2931767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8405">
            <a:off x="-895089" y="-59930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2"/>
                </a:lnTo>
                <a:lnTo>
                  <a:pt x="0" y="325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8575" y="7762365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3029008" y="0"/>
                </a:moveTo>
                <a:lnTo>
                  <a:pt x="0" y="0"/>
                </a:lnTo>
                <a:lnTo>
                  <a:pt x="0" y="2854841"/>
                </a:lnTo>
                <a:lnTo>
                  <a:pt x="3029008" y="2854841"/>
                </a:lnTo>
                <a:lnTo>
                  <a:pt x="3029008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4917" y="4161817"/>
            <a:ext cx="12378166" cy="2430673"/>
            <a:chOff x="0" y="0"/>
            <a:chExt cx="16504221" cy="324089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504221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4F4F4"/>
                  </a:solidFill>
                  <a:ea typeface="Nanum Gothic Bold"/>
                </a:rPr>
                <a:t>소감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84214"/>
              <a:ext cx="16504221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8947061">
            <a:off x="14974821" y="-589816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0" y="0"/>
                </a:moveTo>
                <a:lnTo>
                  <a:pt x="3029009" y="0"/>
                </a:lnTo>
                <a:lnTo>
                  <a:pt x="3029009" y="2854840"/>
                </a:lnTo>
                <a:lnTo>
                  <a:pt x="0" y="285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88785">
            <a:off x="15526011" y="768458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3"/>
                </a:lnTo>
                <a:lnTo>
                  <a:pt x="0" y="325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44909" y="2931767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8405">
            <a:off x="-895089" y="-59930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2"/>
                </a:lnTo>
                <a:lnTo>
                  <a:pt x="0" y="325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8575" y="7762365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3029008" y="0"/>
                </a:moveTo>
                <a:lnTo>
                  <a:pt x="0" y="0"/>
                </a:lnTo>
                <a:lnTo>
                  <a:pt x="0" y="2854841"/>
                </a:lnTo>
                <a:lnTo>
                  <a:pt x="3029008" y="2854841"/>
                </a:lnTo>
                <a:lnTo>
                  <a:pt x="3029008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4917" y="4161817"/>
            <a:ext cx="12378166" cy="2430673"/>
            <a:chOff x="0" y="0"/>
            <a:chExt cx="16504221" cy="324089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504221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4F4F4"/>
                  </a:solidFill>
                  <a:ea typeface="Nanum Gothic Bold"/>
                </a:rPr>
                <a:t>프로젝트</a:t>
              </a:r>
              <a:r>
                <a:rPr lang="en-US" sz="9999">
                  <a:solidFill>
                    <a:srgbClr val="F4F4F4"/>
                  </a:solidFill>
                  <a:latin typeface="Nanum Gothic Bold"/>
                  <a:ea typeface="Nanum Gothic Bold"/>
                </a:rPr>
                <a:t> 개요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84214"/>
              <a:ext cx="16504221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8947061">
            <a:off x="14974821" y="-589816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0" y="0"/>
                </a:moveTo>
                <a:lnTo>
                  <a:pt x="3029009" y="0"/>
                </a:lnTo>
                <a:lnTo>
                  <a:pt x="3029009" y="2854840"/>
                </a:lnTo>
                <a:lnTo>
                  <a:pt x="0" y="285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88785">
            <a:off x="15526011" y="768458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3"/>
                </a:lnTo>
                <a:lnTo>
                  <a:pt x="0" y="325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44909" y="2931767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602" y="1065163"/>
            <a:ext cx="8566686" cy="8566686"/>
            <a:chOff x="0" y="0"/>
            <a:chExt cx="11422248" cy="1142224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422248" cy="11422248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928641" y="909160"/>
              <a:ext cx="9564966" cy="956496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</p:sp>
        </p:grpSp>
      </p:grpSp>
      <p:sp>
        <p:nvSpPr>
          <p:cNvPr id="7" name="Freeform 7"/>
          <p:cNvSpPr/>
          <p:nvPr/>
        </p:nvSpPr>
        <p:spPr>
          <a:xfrm flipH="1">
            <a:off x="2077494" y="1501396"/>
            <a:ext cx="5290157" cy="7284209"/>
          </a:xfrm>
          <a:custGeom>
            <a:avLst/>
            <a:gdLst/>
            <a:ahLst/>
            <a:cxnLst/>
            <a:rect l="l" t="t" r="r" b="b"/>
            <a:pathLst>
              <a:path w="5290157" h="7284209">
                <a:moveTo>
                  <a:pt x="5290157" y="0"/>
                </a:moveTo>
                <a:lnTo>
                  <a:pt x="0" y="0"/>
                </a:lnTo>
                <a:lnTo>
                  <a:pt x="0" y="7284208"/>
                </a:lnTo>
                <a:lnTo>
                  <a:pt x="5290157" y="7284208"/>
                </a:lnTo>
                <a:lnTo>
                  <a:pt x="5290157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327288" y="4769069"/>
            <a:ext cx="7932012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FFFFFF"/>
                </a:solidFill>
                <a:latin typeface="Nanum Gothic Bold"/>
                <a:ea typeface="Nanum Gothic Bold"/>
              </a:rPr>
              <a:t>감사합니다!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23263" y="1619270"/>
            <a:ext cx="2041475" cy="1566832"/>
          </a:xfrm>
          <a:custGeom>
            <a:avLst/>
            <a:gdLst/>
            <a:ahLst/>
            <a:cxnLst/>
            <a:rect l="l" t="t" r="r" b="b"/>
            <a:pathLst>
              <a:path w="2041475" h="1566832">
                <a:moveTo>
                  <a:pt x="0" y="0"/>
                </a:moveTo>
                <a:lnTo>
                  <a:pt x="2041474" y="0"/>
                </a:lnTo>
                <a:lnTo>
                  <a:pt x="2041474" y="1566832"/>
                </a:lnTo>
                <a:lnTo>
                  <a:pt x="0" y="156683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123263" y="4247772"/>
            <a:ext cx="1868471" cy="1403689"/>
          </a:xfrm>
          <a:custGeom>
            <a:avLst/>
            <a:gdLst/>
            <a:ahLst/>
            <a:cxnLst/>
            <a:rect l="l" t="t" r="r" b="b"/>
            <a:pathLst>
              <a:path w="1868471" h="1403689">
                <a:moveTo>
                  <a:pt x="1868471" y="0"/>
                </a:moveTo>
                <a:lnTo>
                  <a:pt x="0" y="0"/>
                </a:lnTo>
                <a:lnTo>
                  <a:pt x="0" y="1403690"/>
                </a:lnTo>
                <a:lnTo>
                  <a:pt x="1868471" y="1403690"/>
                </a:lnTo>
                <a:lnTo>
                  <a:pt x="1868471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23263" y="6713132"/>
            <a:ext cx="1463505" cy="1954598"/>
          </a:xfrm>
          <a:custGeom>
            <a:avLst/>
            <a:gdLst/>
            <a:ahLst/>
            <a:cxnLst/>
            <a:rect l="l" t="t" r="r" b="b"/>
            <a:pathLst>
              <a:path w="1463505" h="1954598">
                <a:moveTo>
                  <a:pt x="0" y="0"/>
                </a:moveTo>
                <a:lnTo>
                  <a:pt x="1463505" y="0"/>
                </a:lnTo>
                <a:lnTo>
                  <a:pt x="1463505" y="1954598"/>
                </a:lnTo>
                <a:lnTo>
                  <a:pt x="0" y="19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4614862"/>
            <a:ext cx="584616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4F4F4"/>
                </a:solidFill>
                <a:ea typeface="Nanum Gothic Bold"/>
              </a:rPr>
              <a:t>프로젝트개요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44997" y="4881562"/>
            <a:ext cx="65143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>
                <a:solidFill>
                  <a:srgbClr val="F4F4F4"/>
                </a:solidFill>
                <a:ea typeface="Nanum Gothic Bold"/>
              </a:rPr>
              <a:t>소통의 한계 극복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44997" y="7690431"/>
            <a:ext cx="65143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>
                <a:solidFill>
                  <a:srgbClr val="F4F4F4"/>
                </a:solidFill>
                <a:ea typeface="Nanum Gothic Bold"/>
              </a:rPr>
              <a:t>프로젝트단위 협업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744997" y="1849601"/>
            <a:ext cx="6514303" cy="1106170"/>
            <a:chOff x="0" y="0"/>
            <a:chExt cx="8685737" cy="1474893"/>
          </a:xfrm>
        </p:grpSpPr>
        <p:sp>
          <p:nvSpPr>
            <p:cNvPr id="9" name="TextBox 9"/>
            <p:cNvSpPr txBox="1"/>
            <p:nvPr/>
          </p:nvSpPr>
          <p:spPr>
            <a:xfrm>
              <a:off x="0" y="279400"/>
              <a:ext cx="8685737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3499">
                  <a:solidFill>
                    <a:srgbClr val="F4F4F4"/>
                  </a:solidFill>
                  <a:latin typeface="Nanum Gothic Bold"/>
                  <a:ea typeface="Nanum Gothic Bold"/>
                </a:rPr>
                <a:t> 그룹웨어 + 협업툴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50950"/>
              <a:ext cx="8685737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321579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283603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851234" y="3499571"/>
            <a:ext cx="2783569" cy="929554"/>
          </a:xfrm>
          <a:custGeom>
            <a:avLst/>
            <a:gdLst/>
            <a:ahLst/>
            <a:cxnLst/>
            <a:rect l="l" t="t" r="r" b="b"/>
            <a:pathLst>
              <a:path w="2783569" h="929554">
                <a:moveTo>
                  <a:pt x="0" y="0"/>
                </a:moveTo>
                <a:lnTo>
                  <a:pt x="2783569" y="0"/>
                </a:lnTo>
                <a:lnTo>
                  <a:pt x="2783569" y="929554"/>
                </a:lnTo>
                <a:lnTo>
                  <a:pt x="0" y="92955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38028" y="2224430"/>
            <a:ext cx="11163532" cy="5838140"/>
          </a:xfrm>
          <a:custGeom>
            <a:avLst/>
            <a:gdLst/>
            <a:ahLst/>
            <a:cxnLst/>
            <a:rect l="l" t="t" r="r" b="b"/>
            <a:pathLst>
              <a:path w="11163532" h="5838140">
                <a:moveTo>
                  <a:pt x="0" y="0"/>
                </a:moveTo>
                <a:lnTo>
                  <a:pt x="11163532" y="0"/>
                </a:lnTo>
                <a:lnTo>
                  <a:pt x="11163532" y="5838140"/>
                </a:lnTo>
                <a:lnTo>
                  <a:pt x="0" y="583814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51234" y="4705350"/>
            <a:ext cx="4663636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>
                <a:solidFill>
                  <a:srgbClr val="F4F4F4"/>
                </a:solidFill>
                <a:ea typeface="Nanum Gothic Bold"/>
              </a:rPr>
              <a:t>벤치마킹사이트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8122" y="5853221"/>
            <a:ext cx="4991676" cy="41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3"/>
              </a:lnSpc>
            </a:pPr>
            <a:r>
              <a:rPr lang="en-US" sz="2744">
                <a:solidFill>
                  <a:srgbClr val="FFCECE"/>
                </a:solidFill>
                <a:latin typeface="Nanum Gothic Bold"/>
              </a:rPr>
              <a:t>flow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8405">
            <a:off x="-895089" y="-59930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2"/>
                </a:lnTo>
                <a:lnTo>
                  <a:pt x="0" y="325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8575" y="7762365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3029008" y="0"/>
                </a:moveTo>
                <a:lnTo>
                  <a:pt x="0" y="0"/>
                </a:lnTo>
                <a:lnTo>
                  <a:pt x="0" y="2854841"/>
                </a:lnTo>
                <a:lnTo>
                  <a:pt x="3029008" y="2854841"/>
                </a:lnTo>
                <a:lnTo>
                  <a:pt x="3029008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4917" y="4161817"/>
            <a:ext cx="12378166" cy="2430673"/>
            <a:chOff x="0" y="0"/>
            <a:chExt cx="16504221" cy="324089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504221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4F4F4"/>
                  </a:solidFill>
                  <a:ea typeface="Nanum Gothic Bold"/>
                </a:rPr>
                <a:t>팀원소개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84214"/>
              <a:ext cx="16504221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8947061">
            <a:off x="14974821" y="-589816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0" y="0"/>
                </a:moveTo>
                <a:lnTo>
                  <a:pt x="3029009" y="0"/>
                </a:lnTo>
                <a:lnTo>
                  <a:pt x="3029009" y="2854840"/>
                </a:lnTo>
                <a:lnTo>
                  <a:pt x="0" y="285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88785">
            <a:off x="15526011" y="768458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3"/>
                </a:lnTo>
                <a:lnTo>
                  <a:pt x="0" y="325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44909" y="2931767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42550" y="3096469"/>
            <a:ext cx="2340000" cy="3121200"/>
          </a:xfrm>
          <a:custGeom>
            <a:avLst/>
            <a:gdLst/>
            <a:ahLst/>
            <a:cxnLst/>
            <a:rect l="l" t="t" r="r" b="b"/>
            <a:pathLst>
              <a:path w="2373083" h="3164111">
                <a:moveTo>
                  <a:pt x="0" y="0"/>
                </a:moveTo>
                <a:lnTo>
                  <a:pt x="2373084" y="0"/>
                </a:lnTo>
                <a:lnTo>
                  <a:pt x="2373084" y="3164111"/>
                </a:lnTo>
                <a:lnTo>
                  <a:pt x="0" y="316411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73032" y="3096469"/>
            <a:ext cx="2340000" cy="3121200"/>
          </a:xfrm>
          <a:custGeom>
            <a:avLst/>
            <a:gdLst/>
            <a:ahLst/>
            <a:cxnLst/>
            <a:rect l="l" t="t" r="r" b="b"/>
            <a:pathLst>
              <a:path w="2328532" h="3104710">
                <a:moveTo>
                  <a:pt x="0" y="0"/>
                </a:moveTo>
                <a:lnTo>
                  <a:pt x="2328532" y="0"/>
                </a:lnTo>
                <a:lnTo>
                  <a:pt x="2328532" y="3104710"/>
                </a:lnTo>
                <a:lnTo>
                  <a:pt x="0" y="310471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38273" y="3096469"/>
            <a:ext cx="2340000" cy="3121200"/>
          </a:xfrm>
          <a:custGeom>
            <a:avLst/>
            <a:gdLst/>
            <a:ahLst/>
            <a:cxnLst/>
            <a:rect l="l" t="t" r="r" b="b"/>
            <a:pathLst>
              <a:path w="2302322" h="3073015">
                <a:moveTo>
                  <a:pt x="0" y="0"/>
                </a:moveTo>
                <a:lnTo>
                  <a:pt x="2302322" y="0"/>
                </a:lnTo>
                <a:lnTo>
                  <a:pt x="2302322" y="3073015"/>
                </a:lnTo>
                <a:lnTo>
                  <a:pt x="0" y="30730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 cstate="print">
              <a:alphaModFix amt="92000"/>
            </a:blip>
            <a:srcRect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70176" y="3097187"/>
            <a:ext cx="2338654" cy="3119764"/>
          </a:xfrm>
          <a:custGeom>
            <a:avLst/>
            <a:gdLst/>
            <a:ahLst/>
            <a:cxnLst/>
            <a:rect l="l" t="t" r="r" b="b"/>
            <a:pathLst>
              <a:path w="2338654" h="3119764">
                <a:moveTo>
                  <a:pt x="0" y="0"/>
                </a:moveTo>
                <a:lnTo>
                  <a:pt x="2338654" y="0"/>
                </a:lnTo>
                <a:lnTo>
                  <a:pt x="2338654" y="3119764"/>
                </a:lnTo>
                <a:lnTo>
                  <a:pt x="0" y="3119764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307791" y="3096469"/>
            <a:ext cx="2340000" cy="3121200"/>
          </a:xfrm>
          <a:custGeom>
            <a:avLst/>
            <a:gdLst/>
            <a:ahLst/>
            <a:cxnLst/>
            <a:rect l="l" t="t" r="r" b="b"/>
            <a:pathLst>
              <a:path w="2369074" h="3158766">
                <a:moveTo>
                  <a:pt x="0" y="0"/>
                </a:moveTo>
                <a:lnTo>
                  <a:pt x="2369075" y="0"/>
                </a:lnTo>
                <a:lnTo>
                  <a:pt x="2369075" y="3158766"/>
                </a:lnTo>
                <a:lnTo>
                  <a:pt x="0" y="3158766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157288"/>
            <a:ext cx="381021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F264D"/>
                </a:solidFill>
                <a:ea typeface="Nanum Gothic Bold"/>
              </a:rPr>
              <a:t>팀원소개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76989" y="6607490"/>
            <a:ext cx="1504206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6249DA"/>
                </a:solidFill>
                <a:latin typeface="Nanum Gothic Bold"/>
              </a:rPr>
              <a:t>PL</a:t>
            </a:r>
            <a:r>
              <a:rPr lang="en-US" sz="2200">
                <a:solidFill>
                  <a:srgbClr val="1F264D"/>
                </a:solidFill>
                <a:latin typeface="Nanum Gothic Bold"/>
                <a:ea typeface="Nanum Gothic Bold"/>
              </a:rPr>
              <a:t> 전수진</a:t>
            </a:r>
          </a:p>
          <a:p>
            <a:pPr algn="ctr">
              <a:lnSpc>
                <a:spcPts val="2860"/>
              </a:lnSpc>
            </a:pPr>
            <a:endParaRPr lang="en-US" sz="2200">
              <a:solidFill>
                <a:srgbClr val="1F264D"/>
              </a:solidFill>
              <a:latin typeface="Nanum Gothic Bold"/>
              <a:ea typeface="Nanum Gothic Bold"/>
            </a:endParaRP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전자결재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공지사항게시판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75618" y="6607490"/>
            <a:ext cx="1221581" cy="160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6249DA"/>
                </a:solidFill>
                <a:latin typeface="Nanum Gothic Bold"/>
              </a:rPr>
              <a:t>TA</a:t>
            </a:r>
            <a:r>
              <a:rPr lang="en-US" sz="2200">
                <a:solidFill>
                  <a:srgbClr val="1F264D"/>
                </a:solidFill>
                <a:latin typeface="Nanum Gothic Bold"/>
                <a:ea typeface="Nanum Gothic Bold"/>
              </a:rPr>
              <a:t> 박민주</a:t>
            </a:r>
          </a:p>
          <a:p>
            <a:pPr algn="ctr">
              <a:lnSpc>
                <a:spcPts val="2860"/>
              </a:lnSpc>
            </a:pPr>
            <a:endParaRPr lang="en-US" sz="2200">
              <a:solidFill>
                <a:srgbClr val="1F264D"/>
              </a:solidFill>
              <a:latin typeface="Nanum Gothic Bold"/>
              <a:ea typeface="Nanum Gothic Bold"/>
            </a:endParaRP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메신져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메일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자원예약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04230" y="6607490"/>
            <a:ext cx="1852464" cy="160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6249DA"/>
                </a:solidFill>
                <a:latin typeface="Nanum Gothic Bold"/>
              </a:rPr>
              <a:t>AA</a:t>
            </a:r>
            <a:r>
              <a:rPr lang="en-US" sz="2200">
                <a:solidFill>
                  <a:srgbClr val="1F264D"/>
                </a:solidFill>
                <a:latin typeface="Nanum Gothic Bold"/>
                <a:ea typeface="Nanum Gothic Bold"/>
              </a:rPr>
              <a:t> 송석원</a:t>
            </a:r>
          </a:p>
          <a:p>
            <a:pPr algn="ctr">
              <a:lnSpc>
                <a:spcPts val="2860"/>
              </a:lnSpc>
            </a:pPr>
            <a:endParaRPr lang="en-US" sz="2200">
              <a:solidFill>
                <a:srgbClr val="1F264D"/>
              </a:solidFill>
              <a:latin typeface="Nanum Gothic Bold"/>
              <a:ea typeface="Nanum Gothic Bold"/>
            </a:endParaRP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F264D"/>
                </a:solidFill>
                <a:latin typeface="Nanum Gothic Bold"/>
                <a:ea typeface="Nanum Gothic Bold"/>
              </a:rPr>
              <a:t>간트차트, 업무현황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F264D"/>
                </a:solidFill>
                <a:latin typeface="Nanum Gothic Bold"/>
                <a:ea typeface="Nanum Gothic Bold"/>
              </a:rPr>
              <a:t>FAQ 게시판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1F264D"/>
                </a:solidFill>
                <a:latin typeface="Nanum Gothic Bold"/>
                <a:ea typeface="Nanum Gothic Bold"/>
              </a:rPr>
              <a:t>QR 출퇴근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72591" y="6607490"/>
            <a:ext cx="1632347" cy="160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6249DA"/>
                </a:solidFill>
                <a:latin typeface="Nanum Gothic Bold"/>
              </a:rPr>
              <a:t>UA</a:t>
            </a:r>
            <a:r>
              <a:rPr lang="en-US" sz="2200">
                <a:solidFill>
                  <a:srgbClr val="1F264D"/>
                </a:solidFill>
                <a:latin typeface="Nanum Gothic Bold"/>
                <a:ea typeface="Nanum Gothic Bold"/>
              </a:rPr>
              <a:t> 김보영</a:t>
            </a:r>
          </a:p>
          <a:p>
            <a:pPr algn="ctr">
              <a:lnSpc>
                <a:spcPts val="2860"/>
              </a:lnSpc>
            </a:pPr>
            <a:endParaRPr lang="en-US" sz="2200">
              <a:solidFill>
                <a:srgbClr val="1F264D"/>
              </a:solidFill>
              <a:latin typeface="Nanum Gothic Bold"/>
              <a:ea typeface="Nanum Gothic Bold"/>
            </a:endParaRP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일감 및 이슈관리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경조사게시판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직원정보관리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42290" y="6607490"/>
            <a:ext cx="1272480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6249DA"/>
                </a:solidFill>
                <a:latin typeface="Nanum Gothic Bold"/>
              </a:rPr>
              <a:t>DA</a:t>
            </a:r>
            <a:r>
              <a:rPr lang="en-US" sz="2200">
                <a:solidFill>
                  <a:srgbClr val="1F264D"/>
                </a:solidFill>
                <a:latin typeface="Nanum Gothic Bold"/>
                <a:ea typeface="Nanum Gothic Bold"/>
              </a:rPr>
              <a:t> 권도윤</a:t>
            </a:r>
          </a:p>
          <a:p>
            <a:pPr algn="ctr">
              <a:lnSpc>
                <a:spcPts val="2860"/>
              </a:lnSpc>
            </a:pPr>
            <a:endParaRPr lang="en-US" sz="2200">
              <a:solidFill>
                <a:srgbClr val="1F264D"/>
              </a:solidFill>
              <a:latin typeface="Nanum Gothic Bold"/>
              <a:ea typeface="Nanum Gothic Bold"/>
            </a:endParaRP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근태관리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웹하드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40309" y="6607490"/>
            <a:ext cx="1417439" cy="189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6249DA"/>
                </a:solidFill>
                <a:latin typeface="Nanum Gothic Bold"/>
              </a:rPr>
              <a:t>BA </a:t>
            </a:r>
            <a:r>
              <a:rPr lang="en-US" sz="2200">
                <a:solidFill>
                  <a:srgbClr val="1F264D"/>
                </a:solidFill>
                <a:ea typeface="Nanum Gothic Bold"/>
              </a:rPr>
              <a:t>오경석</a:t>
            </a:r>
          </a:p>
          <a:p>
            <a:pPr algn="ctr">
              <a:lnSpc>
                <a:spcPts val="2860"/>
              </a:lnSpc>
            </a:pPr>
            <a:endParaRPr lang="en-US" sz="2200">
              <a:solidFill>
                <a:srgbClr val="1F264D"/>
              </a:solidFill>
              <a:ea typeface="Nanum Gothic Bold"/>
            </a:endParaRP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일정 및 메모장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조직도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자유게시판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마이페이지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03514" y="3096469"/>
            <a:ext cx="2341420" cy="3121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8405">
            <a:off x="-895089" y="-59930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2"/>
                </a:lnTo>
                <a:lnTo>
                  <a:pt x="0" y="325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8575" y="7762365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3029008" y="0"/>
                </a:moveTo>
                <a:lnTo>
                  <a:pt x="0" y="0"/>
                </a:lnTo>
                <a:lnTo>
                  <a:pt x="0" y="2854841"/>
                </a:lnTo>
                <a:lnTo>
                  <a:pt x="3029008" y="2854841"/>
                </a:lnTo>
                <a:lnTo>
                  <a:pt x="3029008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4917" y="4161817"/>
            <a:ext cx="12378166" cy="2430673"/>
            <a:chOff x="0" y="0"/>
            <a:chExt cx="16504221" cy="324089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504221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4F4F4"/>
                  </a:solidFill>
                  <a:ea typeface="Nanum Gothic Bold"/>
                </a:rPr>
                <a:t>분석산출물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84214"/>
              <a:ext cx="16504221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8947061">
            <a:off x="14974821" y="-589816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0" y="0"/>
                </a:moveTo>
                <a:lnTo>
                  <a:pt x="3029009" y="0"/>
                </a:lnTo>
                <a:lnTo>
                  <a:pt x="3029009" y="2854840"/>
                </a:lnTo>
                <a:lnTo>
                  <a:pt x="0" y="285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88785">
            <a:off x="15526011" y="768458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3"/>
                </a:lnTo>
                <a:lnTo>
                  <a:pt x="0" y="325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44909" y="2931767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425865" y="2665035"/>
          <a:ext cx="15204795" cy="5320379"/>
        </p:xfrm>
        <a:graphic>
          <a:graphicData uri="http://schemas.openxmlformats.org/drawingml/2006/table">
            <a:tbl>
              <a:tblPr/>
              <a:tblGrid>
                <a:gridCol w="3564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8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8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28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281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481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ea typeface="Nanum Gothic Bold"/>
                        </a:rPr>
                        <a:t>팀원선정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9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81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ea typeface="Nanum Gothic Bold"/>
                        </a:rPr>
                        <a:t>주제선정 및 요구사항 분석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9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81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</a:rPr>
                        <a:t>DB설계 및 산출물 작성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9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81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ea typeface="Nanum Gothic Bold"/>
                        </a:rPr>
                        <a:t>착수발표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9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81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</a:rPr>
                        <a:t>UI구현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9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481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ea typeface="Nanum Gothic Bold"/>
                        </a:rPr>
                        <a:t>로직구현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9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481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</a:rPr>
                        <a:t>프로젝트 TEST 진행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9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6674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dirty="0" err="1">
                          <a:solidFill>
                            <a:srgbClr val="000000"/>
                          </a:solidFill>
                          <a:ea typeface="Nanum Gothic Bold"/>
                        </a:rPr>
                        <a:t>최종발표</a:t>
                      </a:r>
                      <a:endParaRPr lang="en-US" sz="1100" dirty="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9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AutoShape 4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6F50F8"/>
          </a:solidFill>
        </p:spPr>
      </p:sp>
      <p:grpSp>
        <p:nvGrpSpPr>
          <p:cNvPr id="5" name="Group 5"/>
          <p:cNvGrpSpPr/>
          <p:nvPr/>
        </p:nvGrpSpPr>
        <p:grpSpPr>
          <a:xfrm>
            <a:off x="5006354" y="2862155"/>
            <a:ext cx="858539" cy="343535"/>
            <a:chOff x="0" y="0"/>
            <a:chExt cx="226117" cy="90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6117" cy="90478"/>
            </a:xfrm>
            <a:custGeom>
              <a:avLst/>
              <a:gdLst/>
              <a:ahLst/>
              <a:cxnLst/>
              <a:rect l="l" t="t" r="r" b="b"/>
              <a:pathLst>
                <a:path w="226117" h="90478">
                  <a:moveTo>
                    <a:pt x="0" y="0"/>
                  </a:moveTo>
                  <a:lnTo>
                    <a:pt x="226117" y="0"/>
                  </a:lnTo>
                  <a:lnTo>
                    <a:pt x="226117" y="90478"/>
                  </a:lnTo>
                  <a:lnTo>
                    <a:pt x="0" y="90478"/>
                  </a:lnTo>
                  <a:close/>
                </a:path>
              </a:pathLst>
            </a:custGeom>
            <a:solidFill>
              <a:srgbClr val="DC98E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26117" cy="119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Nanum Gothic Bold"/>
                </a:rPr>
                <a:t>9/22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09650"/>
            <a:ext cx="288210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F264D"/>
                </a:solidFill>
                <a:ea typeface="Nanum Gothic Bold"/>
              </a:rPr>
              <a:t>진행일정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772118" y="7510928"/>
            <a:ext cx="858539" cy="343535"/>
            <a:chOff x="0" y="0"/>
            <a:chExt cx="226117" cy="904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6117" cy="90478"/>
            </a:xfrm>
            <a:custGeom>
              <a:avLst/>
              <a:gdLst/>
              <a:ahLst/>
              <a:cxnLst/>
              <a:rect l="l" t="t" r="r" b="b"/>
              <a:pathLst>
                <a:path w="226117" h="90478">
                  <a:moveTo>
                    <a:pt x="0" y="0"/>
                  </a:moveTo>
                  <a:lnTo>
                    <a:pt x="226117" y="0"/>
                  </a:lnTo>
                  <a:lnTo>
                    <a:pt x="226117" y="90478"/>
                  </a:lnTo>
                  <a:lnTo>
                    <a:pt x="0" y="90478"/>
                  </a:lnTo>
                  <a:close/>
                </a:path>
              </a:pathLst>
            </a:custGeom>
            <a:solidFill>
              <a:srgbClr val="DC98E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26117" cy="119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Nanum Gothic Bold"/>
                </a:rPr>
                <a:t>12/14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88021" y="4799965"/>
            <a:ext cx="858539" cy="343535"/>
            <a:chOff x="0" y="0"/>
            <a:chExt cx="226117" cy="904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6117" cy="90478"/>
            </a:xfrm>
            <a:custGeom>
              <a:avLst/>
              <a:gdLst/>
              <a:ahLst/>
              <a:cxnLst/>
              <a:rect l="l" t="t" r="r" b="b"/>
              <a:pathLst>
                <a:path w="226117" h="90478">
                  <a:moveTo>
                    <a:pt x="0" y="0"/>
                  </a:moveTo>
                  <a:lnTo>
                    <a:pt x="226117" y="0"/>
                  </a:lnTo>
                  <a:lnTo>
                    <a:pt x="226117" y="90478"/>
                  </a:lnTo>
                  <a:lnTo>
                    <a:pt x="0" y="90478"/>
                  </a:lnTo>
                  <a:close/>
                </a:path>
              </a:pathLst>
            </a:custGeom>
            <a:solidFill>
              <a:srgbClr val="DC98E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26117" cy="119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Nanum Gothic Bold"/>
                </a:rPr>
                <a:t>11/6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864893" y="3530189"/>
            <a:ext cx="1978192" cy="343535"/>
            <a:chOff x="0" y="0"/>
            <a:chExt cx="521005" cy="904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1005" cy="90478"/>
            </a:xfrm>
            <a:custGeom>
              <a:avLst/>
              <a:gdLst/>
              <a:ahLst/>
              <a:cxnLst/>
              <a:rect l="l" t="t" r="r" b="b"/>
              <a:pathLst>
                <a:path w="521005" h="90478">
                  <a:moveTo>
                    <a:pt x="0" y="0"/>
                  </a:moveTo>
                  <a:lnTo>
                    <a:pt x="521005" y="0"/>
                  </a:lnTo>
                  <a:lnTo>
                    <a:pt x="521005" y="90478"/>
                  </a:lnTo>
                  <a:lnTo>
                    <a:pt x="0" y="90478"/>
                  </a:ln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521005" cy="119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r>
                <a:rPr lang="en-US" sz="1600" smtClean="0">
                  <a:solidFill>
                    <a:srgbClr val="FFFFFF"/>
                  </a:solidFill>
                  <a:latin typeface="Nanum Gothic Bold"/>
                </a:rPr>
                <a:t>10/23~10/26</a:t>
              </a:r>
              <a:endParaRPr lang="en-US" sz="1600">
                <a:solidFill>
                  <a:srgbClr val="FFFFFF"/>
                </a:solidFill>
                <a:latin typeface="Nanum Gothic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82328" y="4165077"/>
            <a:ext cx="2005693" cy="343535"/>
            <a:chOff x="0" y="0"/>
            <a:chExt cx="528248" cy="904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28248" cy="90478"/>
            </a:xfrm>
            <a:custGeom>
              <a:avLst/>
              <a:gdLst/>
              <a:ahLst/>
              <a:cxnLst/>
              <a:rect l="l" t="t" r="r" b="b"/>
              <a:pathLst>
                <a:path w="528248" h="90478">
                  <a:moveTo>
                    <a:pt x="0" y="0"/>
                  </a:moveTo>
                  <a:lnTo>
                    <a:pt x="528248" y="0"/>
                  </a:lnTo>
                  <a:lnTo>
                    <a:pt x="528248" y="90478"/>
                  </a:lnTo>
                  <a:lnTo>
                    <a:pt x="0" y="90478"/>
                  </a:ln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528248" cy="119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Nanum Gothic Bold"/>
                </a:rPr>
                <a:t>10/23~11/5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146560" y="5486259"/>
            <a:ext cx="2005693" cy="343535"/>
            <a:chOff x="0" y="0"/>
            <a:chExt cx="528248" cy="9047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28248" cy="90478"/>
            </a:xfrm>
            <a:custGeom>
              <a:avLst/>
              <a:gdLst/>
              <a:ahLst/>
              <a:cxnLst/>
              <a:rect l="l" t="t" r="r" b="b"/>
              <a:pathLst>
                <a:path w="528248" h="90478">
                  <a:moveTo>
                    <a:pt x="0" y="0"/>
                  </a:moveTo>
                  <a:lnTo>
                    <a:pt x="528248" y="0"/>
                  </a:lnTo>
                  <a:lnTo>
                    <a:pt x="528248" y="90478"/>
                  </a:lnTo>
                  <a:lnTo>
                    <a:pt x="0" y="90478"/>
                  </a:ln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528248" cy="119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Nanum Gothic Bold"/>
                </a:rPr>
                <a:t>11/6~11/10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004007" y="6147423"/>
            <a:ext cx="2005693" cy="343535"/>
            <a:chOff x="0" y="0"/>
            <a:chExt cx="528248" cy="9047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28248" cy="90478"/>
            </a:xfrm>
            <a:custGeom>
              <a:avLst/>
              <a:gdLst/>
              <a:ahLst/>
              <a:cxnLst/>
              <a:rect l="l" t="t" r="r" b="b"/>
              <a:pathLst>
                <a:path w="528248" h="90478">
                  <a:moveTo>
                    <a:pt x="0" y="0"/>
                  </a:moveTo>
                  <a:lnTo>
                    <a:pt x="528248" y="0"/>
                  </a:lnTo>
                  <a:lnTo>
                    <a:pt x="528248" y="90478"/>
                  </a:lnTo>
                  <a:lnTo>
                    <a:pt x="0" y="90478"/>
                  </a:ln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528248" cy="119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Nanum Gothic Bold"/>
                </a:rPr>
                <a:t>11/11~11/30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766426" y="6815425"/>
            <a:ext cx="2005693" cy="343535"/>
            <a:chOff x="0" y="0"/>
            <a:chExt cx="528248" cy="9047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28248" cy="90478"/>
            </a:xfrm>
            <a:custGeom>
              <a:avLst/>
              <a:gdLst/>
              <a:ahLst/>
              <a:cxnLst/>
              <a:rect l="l" t="t" r="r" b="b"/>
              <a:pathLst>
                <a:path w="528248" h="90478">
                  <a:moveTo>
                    <a:pt x="0" y="0"/>
                  </a:moveTo>
                  <a:lnTo>
                    <a:pt x="528248" y="0"/>
                  </a:lnTo>
                  <a:lnTo>
                    <a:pt x="528248" y="90478"/>
                  </a:lnTo>
                  <a:lnTo>
                    <a:pt x="0" y="90478"/>
                  </a:ln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528248" cy="119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Nanum Gothic Bold"/>
                </a:rPr>
                <a:t>12/01~12/10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3993310" y="3501614"/>
            <a:ext cx="577007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5E17EB"/>
                </a:solidFill>
                <a:latin typeface="Nanum Gothic Bold"/>
                <a:ea typeface="Nanum Gothic Bold"/>
              </a:rPr>
              <a:t>(4일)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656438" y="4125263"/>
            <a:ext cx="730895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5E17EB"/>
                </a:solidFill>
                <a:latin typeface="Nanum Gothic Bold"/>
                <a:ea typeface="Nanum Gothic Bold"/>
              </a:rPr>
              <a:t>(14일)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58195" y="5457684"/>
            <a:ext cx="577007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5E17EB"/>
                </a:solidFill>
                <a:latin typeface="Nanum Gothic Bold"/>
                <a:ea typeface="Nanum Gothic Bold"/>
              </a:rPr>
              <a:t>(5일)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469754" y="6141391"/>
            <a:ext cx="730895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5E17EB"/>
                </a:solidFill>
                <a:latin typeface="Nanum Gothic Bold"/>
                <a:ea typeface="Nanum Gothic Bold"/>
              </a:rPr>
              <a:t>(20일)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411569" y="6786850"/>
            <a:ext cx="730895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5E17EB"/>
                </a:solidFill>
                <a:latin typeface="Nanum Gothic Bold"/>
                <a:ea typeface="Nanum Gothic Bold"/>
              </a:rPr>
              <a:t>(10일)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5019612" y="8115300"/>
            <a:ext cx="1744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rgbClr val="FF0000"/>
                </a:solidFill>
                <a:latin typeface="Nanum Gothic Bold" charset="-127"/>
                <a:ea typeface="Nanum Gothic Bold" charset="-127"/>
              </a:rPr>
              <a:t>총 </a:t>
            </a:r>
            <a:r>
              <a:rPr lang="en-US" altLang="ko-KR" sz="3600" b="1" dirty="0" smtClean="0">
                <a:solidFill>
                  <a:srgbClr val="FF0000"/>
                </a:solidFill>
                <a:latin typeface="Nanum Gothic Bold" charset="-127"/>
                <a:ea typeface="Nanum Gothic Bold" charset="-127"/>
              </a:rPr>
              <a:t>55</a:t>
            </a:r>
            <a:r>
              <a:rPr lang="ko-KR" altLang="en-US" sz="3600" b="1" dirty="0" smtClean="0">
                <a:solidFill>
                  <a:srgbClr val="FF0000"/>
                </a:solidFill>
                <a:latin typeface="Nanum Gothic Bold" charset="-127"/>
                <a:ea typeface="Nanum Gothic Bold" charset="-127"/>
              </a:rPr>
              <a:t>일</a:t>
            </a:r>
            <a:endParaRPr lang="ko-KR" altLang="en-US" sz="3600" b="1" dirty="0">
              <a:solidFill>
                <a:srgbClr val="FF0000"/>
              </a:solidFill>
              <a:latin typeface="Nanum Gothic Bold" charset="-127"/>
              <a:ea typeface="Nanum Gothic Bold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184</Words>
  <Application>Microsoft Office PowerPoint</Application>
  <PresentationFormat>사용자 지정</PresentationFormat>
  <Paragraphs>122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Arial</vt:lpstr>
      <vt:lpstr>Nanum Gothic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밝은 보라색 밝은 분홍색 회색 3D 비즈니스 사례 연구 및 보고서 비즈니스 프레젠테이션</dc:title>
  <cp:lastModifiedBy>Jeon Sujin</cp:lastModifiedBy>
  <cp:revision>4</cp:revision>
  <dcterms:created xsi:type="dcterms:W3CDTF">2006-08-16T00:00:00Z</dcterms:created>
  <dcterms:modified xsi:type="dcterms:W3CDTF">2023-12-13T07:53:20Z</dcterms:modified>
  <dc:identifier>DAFzRDbJPnc</dc:identifier>
</cp:coreProperties>
</file>